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1" r:id="rId2"/>
    <p:sldId id="279" r:id="rId3"/>
    <p:sldId id="321" r:id="rId4"/>
    <p:sldId id="293" r:id="rId5"/>
    <p:sldId id="296" r:id="rId6"/>
    <p:sldId id="302" r:id="rId7"/>
    <p:sldId id="304" r:id="rId8"/>
    <p:sldId id="308" r:id="rId9"/>
    <p:sldId id="309" r:id="rId10"/>
    <p:sldId id="319" r:id="rId11"/>
    <p:sldId id="310" r:id="rId12"/>
    <p:sldId id="323" r:id="rId13"/>
    <p:sldId id="29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D2"/>
    <a:srgbClr val="35759D"/>
    <a:srgbClr val="001C92"/>
    <a:srgbClr val="4D4D4D"/>
    <a:srgbClr val="B92D14"/>
    <a:srgbClr val="35B19D"/>
    <a:srgbClr val="00000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5596" autoAdjust="0"/>
  </p:normalViewPr>
  <p:slideViewPr>
    <p:cSldViewPr showGuides="1">
      <p:cViewPr>
        <p:scale>
          <a:sx n="66" d="100"/>
          <a:sy n="66" d="100"/>
        </p:scale>
        <p:origin x="-150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82DBA0-7757-47D4-AFE7-815474DF8E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90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550A8-1C1D-46ED-841E-891A88ADC37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4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3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71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0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6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39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97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26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age result for â«Ø¨Ø³Ù Ø§ÙÙÙ Ø§ÙØ±Ø­ÙÙ Ø§ÙØ±Ø­ÛÙ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52818"/>
            <a:ext cx="583264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84784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itchFamily="2" charset="2"/>
              <a:buChar char="q"/>
            </a:pPr>
            <a:r>
              <a:rPr lang="fa-IR" sz="2400" dirty="0">
                <a:solidFill>
                  <a:srgbClr val="0028D2"/>
                </a:solidFill>
                <a:cs typeface="B Nazanin" pitchFamily="2" charset="-78"/>
              </a:rPr>
              <a:t>قالب بندی </a:t>
            </a:r>
            <a:r>
              <a:rPr lang="fa-IR" sz="2400" dirty="0" smtClean="0">
                <a:solidFill>
                  <a:srgbClr val="0028D2"/>
                </a:solidFill>
                <a:cs typeface="B Nazanin" pitchFamily="2" charset="-78"/>
              </a:rPr>
              <a:t>سقف(تیرچه بلوک) </a:t>
            </a:r>
            <a:r>
              <a:rPr lang="fa-IR" sz="2400" dirty="0">
                <a:solidFill>
                  <a:srgbClr val="0028D2"/>
                </a:solidFill>
                <a:cs typeface="B Nazanin" pitchFamily="2" charset="-78"/>
              </a:rPr>
              <a:t>شامل مراحل زیر است:</a:t>
            </a:r>
          </a:p>
          <a:p>
            <a:pPr algn="r"/>
            <a:r>
              <a:rPr lang="fa-IR" sz="2400" dirty="0">
                <a:cs typeface="B Nazanin" pitchFamily="2" charset="-78"/>
              </a:rPr>
              <a:t>1. نصب آویزها</a:t>
            </a:r>
          </a:p>
          <a:p>
            <a:pPr algn="r"/>
            <a:r>
              <a:rPr lang="fa-IR" sz="2400" dirty="0">
                <a:cs typeface="B Nazanin" pitchFamily="2" charset="-78"/>
              </a:rPr>
              <a:t>2 .نصب شمع ها؛ برای نصب شمع هایی كه زیر دهانه قرار می گیرند و بار بتن ریزی و سقف را تحمل می كنند به این منظور شمع </a:t>
            </a:r>
            <a:r>
              <a:rPr lang="fa-IR" sz="2400" dirty="0" smtClean="0">
                <a:cs typeface="B Nazanin" pitchFamily="2" charset="-78"/>
              </a:rPr>
              <a:t>ها را </a:t>
            </a:r>
            <a:r>
              <a:rPr lang="fa-IR" sz="2400" dirty="0">
                <a:cs typeface="B Nazanin" pitchFamily="2" charset="-78"/>
              </a:rPr>
              <a:t>می گذاریم. زیر شمع گوه می گذاریم و با ضربه شمع را تنظیم می كنیم .</a:t>
            </a:r>
          </a:p>
          <a:p>
            <a:pPr algn="r"/>
            <a:r>
              <a:rPr lang="fa-IR" sz="2400" dirty="0">
                <a:cs typeface="B Nazanin" pitchFamily="2" charset="-78"/>
              </a:rPr>
              <a:t>3 نصب قالب تیرجه ها .</a:t>
            </a:r>
          </a:p>
          <a:p>
            <a:pPr algn="r"/>
            <a:r>
              <a:rPr lang="fa-IR" sz="2400" dirty="0">
                <a:cs typeface="B Nazanin" pitchFamily="2" charset="-78"/>
              </a:rPr>
              <a:t>4 .نصب قالب ها</a:t>
            </a:r>
          </a:p>
          <a:p>
            <a:pPr algn="r"/>
            <a:r>
              <a:rPr lang="fa-IR" sz="2400" dirty="0">
                <a:cs typeface="B Nazanin" pitchFamily="2" charset="-78"/>
              </a:rPr>
              <a:t>5 .گذاشتن میلگرد بین قالب ها</a:t>
            </a:r>
          </a:p>
          <a:p>
            <a:pPr algn="r"/>
            <a:r>
              <a:rPr lang="fa-IR" sz="2400" dirty="0">
                <a:cs typeface="B Nazanin" pitchFamily="2" charset="-78"/>
              </a:rPr>
              <a:t>0 .روغن زدن قالب ها</a:t>
            </a:r>
          </a:p>
          <a:p>
            <a:pPr algn="r"/>
            <a:r>
              <a:rPr lang="fa-IR" sz="2400" dirty="0">
                <a:cs typeface="B Nazanin" pitchFamily="2" charset="-78"/>
              </a:rPr>
              <a:t>7 .گذاشتن میلگرد زیر تیرچه</a:t>
            </a:r>
          </a:p>
          <a:p>
            <a:pPr algn="r"/>
            <a:r>
              <a:rPr lang="fa-IR" sz="2400" dirty="0">
                <a:cs typeface="B Nazanin" pitchFamily="2" charset="-78"/>
              </a:rPr>
              <a:t>8 .گذاشتن صفحات لازم برای سقف كاذب</a:t>
            </a:r>
          </a:p>
          <a:p>
            <a:pPr algn="r"/>
            <a:r>
              <a:rPr lang="fa-IR" sz="2400" dirty="0">
                <a:cs typeface="B Nazanin" pitchFamily="2" charset="-78"/>
              </a:rPr>
              <a:t>9 .گذاشتن تیرچه ها ؛ آرماتور بالایی خرپا را بر روی آرماتورهای فوقانی تیر قرار می دهند.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121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175120"/>
            <a:ext cx="5886400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rtl="1"/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فاز دوم؛ اجرای تاسیسات و خدمات ساختمان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7944" y="2204864"/>
            <a:ext cx="473559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نصب دودکش، هواکش و سیستم </a:t>
            </a:r>
            <a:r>
              <a:rPr lang="fa-IR" b="1" dirty="0" smtClean="0">
                <a:cs typeface="B Nazanin" pitchFamily="2" charset="-78"/>
              </a:rPr>
              <a:t>فاضلاب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لوله کشی گاز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لوله کشی فاضلاب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لوله کشی برق و سیم کشی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اجرای تاسیسات و آتش نشانی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اجرای آهن کشی جای آسانسور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کف سازی طبقات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نصب چارچوب درب و پنجره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گل و گچ کاری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سیمان کاری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3074" name="Picture 2" descr="Image result for â«ÙØ§Ø² Ø¯ÙÙØ Ø§Ø¬Ø±Ø§Û ØªØ§Ø³ÛØ³Ø§Øª Ù Ø®Ø¯ÙØ§Øª Ø³Ø§Ø®ØªÙØ§Ù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2" y="2000605"/>
            <a:ext cx="39604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â«Ø¯Ú©ÙØ±Ø§Ø³ÛÙÙ Ø¯Ø§Ø®ÙÛ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50140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876800" cy="311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5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 bwMode="auto">
          <a:xfrm>
            <a:off x="1907704" y="2924944"/>
            <a:ext cx="5472608" cy="2088232"/>
          </a:xfrm>
          <a:prstGeom prst="ellipseRibbon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B Nazanin" pitchFamily="2" charset="-78"/>
              </a:rPr>
              <a:t>پایان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B Nazanin" pitchFamily="2" charset="-7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2285" y="5301208"/>
            <a:ext cx="8137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dirty="0"/>
              <a:t>کانال تلگرامی 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fa-IR" dirty="0" smtClean="0"/>
              <a:t>بانک پاورپوینت </a:t>
            </a:r>
            <a:r>
              <a:rPr lang="fa-IR" dirty="0"/>
              <a:t>های مهندسی رشته عمران و معماری                                                                       </a:t>
            </a:r>
            <a:r>
              <a:rPr lang="en-US" dirty="0"/>
              <a:t>@</a:t>
            </a:r>
            <a:r>
              <a:rPr lang="en-US" dirty="0" err="1"/>
              <a:t>Bankpptmohandesi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 bwMode="auto">
          <a:xfrm>
            <a:off x="2291836" y="177243"/>
            <a:ext cx="6624736" cy="1368152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  <a:ln/>
          <a:effectLst>
            <a:reflection blurRad="6350" stA="52000" endA="300" endPos="35000" dir="5400000" sy="-100000" algn="bl" rotWithShape="0"/>
          </a:effectLst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fa-IR" sz="1800" b="1" dirty="0" smtClean="0">
                <a:cs typeface="B Nazanin" pitchFamily="2" charset="-78"/>
              </a:rPr>
              <a:t>تجهیز کارگاه و مراحل ساخت ساختمان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  <a:cs typeface="B Nazanin" pitchFamily="2" charset="-78"/>
            </a:endParaRPr>
          </a:p>
        </p:txBody>
      </p:sp>
      <p:pic>
        <p:nvPicPr>
          <p:cNvPr id="3" name="Picture 2" descr="Image result for â«ØªØ¬ÙÛØ² Ú©Ø§Ø±Ú¯Ø§Ùâ¬â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132856"/>
            <a:ext cx="6864853" cy="46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682" y="1340768"/>
            <a:ext cx="7772400" cy="4916016"/>
          </a:xfrm>
        </p:spPr>
        <p:txBody>
          <a:bodyPr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تجهیز کارگاه</a:t>
            </a: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انواع کارگاه از نظر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ابعاد و مکان</a:t>
            </a: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عمليات تجهيز و برچيدن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كارگاه</a:t>
            </a: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تعهدات و مسئوليتهاي پيمانكار در تجهيز و برچيدن كارگاه</a:t>
            </a:r>
            <a:endParaRPr lang="en-US" sz="1600" b="1" dirty="0">
              <a:solidFill>
                <a:schemeClr val="tx1"/>
              </a:solidFill>
              <a:cs typeface="B Nazanin" pitchFamily="2" charset="-78"/>
            </a:endParaRP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ملاک ها و معیارهای طراحی جانمایی کارگاه</a:t>
            </a: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فهرست موارد حفاظت و ایمنی تجهیز کارگاه</a:t>
            </a:r>
            <a:endParaRPr lang="en-US" sz="1600" b="1" dirty="0">
              <a:solidFill>
                <a:schemeClr val="tx1"/>
              </a:solidFill>
              <a:cs typeface="B Nazanin" pitchFamily="2" charset="-78"/>
            </a:endParaRP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آشنایی با کارگاه های ضروری ساختمانی</a:t>
            </a:r>
            <a:endParaRPr lang="fa-IR" sz="1600" b="1" dirty="0">
              <a:solidFill>
                <a:schemeClr val="tx1"/>
              </a:solidFill>
              <a:latin typeface="Arial" panose="020B0604020202020204" pitchFamily="34" charset="0"/>
              <a:cs typeface="B Nazanin" pitchFamily="2" charset="-78"/>
            </a:endParaRP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ساختمان ها و تسهيلات رفاهي</a:t>
            </a:r>
            <a:endParaRPr lang="en-US" sz="1600" b="1" dirty="0">
              <a:solidFill>
                <a:schemeClr val="tx1"/>
              </a:solidFill>
              <a:cs typeface="B Nazanin" pitchFamily="2" charset="-78"/>
            </a:endParaRP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ساختمان هاي اداري – مسكوني</a:t>
            </a:r>
            <a:endParaRPr lang="en-US" sz="1600" b="1" dirty="0">
              <a:solidFill>
                <a:schemeClr val="tx1"/>
              </a:solidFill>
              <a:cs typeface="B Nazanin" pitchFamily="2" charset="-78"/>
            </a:endParaRP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كارگاه هاي پشتيباني</a:t>
            </a: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تاسیسات پشتیبانی</a:t>
            </a: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آزمايشگاه</a:t>
            </a: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ساختمان نگهباني</a:t>
            </a:r>
            <a:endParaRPr lang="en-US" sz="1600" b="1" dirty="0">
              <a:solidFill>
                <a:schemeClr val="tx1"/>
              </a:solidFill>
              <a:cs typeface="B Nazanin" pitchFamily="2" charset="-78"/>
            </a:endParaRP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مراحل ساخت ساختمان</a:t>
            </a:r>
            <a:endParaRPr lang="fa-IR" sz="1600" b="1" dirty="0">
              <a:solidFill>
                <a:schemeClr val="tx1"/>
              </a:solidFill>
              <a:latin typeface="Arial" panose="020B0604020202020204" pitchFamily="34" charset="0"/>
              <a:cs typeface="B Nazanin" pitchFamily="2" charset="-78"/>
            </a:endParaRP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فاز اول؛ اجرای سازه ساختمان</a:t>
            </a: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فاز دوم؛ اجرای تاسیسات و خدمات ساختمان</a:t>
            </a: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Nazanin" pitchFamily="2" charset="-78"/>
              </a:rPr>
              <a:t>فاز سوم؛ ظریف کاری و طراحی دکوراسیون داخلی </a:t>
            </a: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ساختمان</a:t>
            </a:r>
          </a:p>
          <a:p>
            <a:pPr algn="ctr"/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منابع و مراجع</a:t>
            </a:r>
            <a:endParaRPr lang="fa-IR" sz="1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4" name="Wave 3"/>
          <p:cNvSpPr/>
          <p:nvPr/>
        </p:nvSpPr>
        <p:spPr bwMode="auto">
          <a:xfrm>
            <a:off x="3553746" y="116632"/>
            <a:ext cx="2448272" cy="914400"/>
          </a:xfrm>
          <a:prstGeom prst="wav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فهرست مطالب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3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490" y="1628800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itchFamily="2" charset="2"/>
              <a:buChar char="q"/>
            </a:pPr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تجهيز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كارگاه: </a:t>
            </a:r>
            <a:endParaRPr lang="fa-IR" sz="2000" b="1" dirty="0">
              <a:solidFill>
                <a:srgbClr val="FF0000"/>
              </a:solidFill>
              <a:cs typeface="B Nazanin" pitchFamily="2" charset="-78"/>
            </a:endParaRPr>
          </a:p>
          <a:p>
            <a:pPr algn="just" rtl="1"/>
            <a:r>
              <a:rPr lang="fa-IR" sz="2000" dirty="0">
                <a:cs typeface="B Nazanin" pitchFamily="2" charset="-78"/>
              </a:rPr>
              <a:t> شامل عمليات، اقدامها و تداركاتي است كه بايد بصورت موقت انجام شود تا شرايط لازم جهت شروع، ادامه و پايان دادن به عمليات اجرايي موضوع پيمان طبق اسناد و مدارك پيمان، فراهم گردد. براي اين منظور كارفرما محل مناسب را آماده نموده و براي مدت اجراي عمليات موضوع پيمان، در اختيار پيمانكار قرار خواهد داد . پس </a:t>
            </a:r>
            <a:r>
              <a:rPr lang="fa-IR" sz="2000" dirty="0" smtClean="0">
                <a:cs typeface="B Nazanin" pitchFamily="2" charset="-78"/>
              </a:rPr>
              <a:t>ازاتمام </a:t>
            </a:r>
            <a:r>
              <a:rPr lang="fa-IR" sz="2000" dirty="0">
                <a:cs typeface="B Nazanin" pitchFamily="2" charset="-78"/>
              </a:rPr>
              <a:t>عمليات موضوع پيمان ، پيمانكار بايد نسبت به برچيدن كارگاه اقدام نمايد. </a:t>
            </a:r>
            <a:endParaRPr lang="fa-IR" sz="2000" dirty="0" smtClean="0">
              <a:cs typeface="B Nazanin" pitchFamily="2" charset="-78"/>
            </a:endParaRPr>
          </a:p>
        </p:txBody>
      </p:sp>
      <p:pic>
        <p:nvPicPr>
          <p:cNvPr id="3" name="Picture 2" descr="C:\Users\SAM RAYAN\Desktop\عکس تهیز\کانکس تجهیز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9"/>
          <a:stretch/>
        </p:blipFill>
        <p:spPr bwMode="auto">
          <a:xfrm>
            <a:off x="611560" y="3292110"/>
            <a:ext cx="5163457" cy="3345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87394" y="5445224"/>
            <a:ext cx="2242923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fa-IR" dirty="0"/>
              <a:t>کانکس تجهيز كارگاه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43000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itchFamily="2" charset="2"/>
              <a:buChar char="v"/>
            </a:pPr>
            <a:r>
              <a:rPr lang="fa-IR" sz="2000" b="1" dirty="0">
                <a:solidFill>
                  <a:srgbClr val="0028D2"/>
                </a:solidFill>
                <a:cs typeface="B Nazanin" pitchFamily="2" charset="-78"/>
              </a:rPr>
              <a:t>عمليات تجهيز كارگاه اصولا در دو مرحله بشرح زير انجام مي شود :</a:t>
            </a:r>
          </a:p>
          <a:p>
            <a:pPr algn="just" rtl="1"/>
            <a:endParaRPr lang="fa-IR" sz="2000" b="1" dirty="0">
              <a:cs typeface="B Nazanin" pitchFamily="2" charset="-78"/>
            </a:endParaRPr>
          </a:p>
          <a:p>
            <a:pPr algn="just" rtl="1"/>
            <a:r>
              <a:rPr lang="fa-IR" sz="2000" dirty="0">
                <a:solidFill>
                  <a:srgbClr val="FF0000"/>
                </a:solidFill>
                <a:cs typeface="B Nazanin" pitchFamily="2" charset="-78"/>
              </a:rPr>
              <a:t>تجهيز اوليه : </a:t>
            </a:r>
            <a:r>
              <a:rPr lang="fa-IR" sz="2000" dirty="0">
                <a:cs typeface="B Nazanin" pitchFamily="2" charset="-78"/>
              </a:rPr>
              <a:t>حداقل امكانات و تاسيسات لازم جهت امكان آغاز قسمتهاي مقدماتي كارهاي اجرائي</a:t>
            </a:r>
          </a:p>
          <a:p>
            <a:pPr algn="just" rtl="1"/>
            <a:endParaRPr lang="fa-IR" sz="2000" dirty="0">
              <a:cs typeface="B Nazanin" pitchFamily="2" charset="-78"/>
            </a:endParaRPr>
          </a:p>
          <a:p>
            <a:pPr algn="just" rtl="1"/>
            <a:r>
              <a:rPr lang="fa-IR" sz="2000" dirty="0">
                <a:solidFill>
                  <a:srgbClr val="FF0000"/>
                </a:solidFill>
                <a:cs typeface="B Nazanin" pitchFamily="2" charset="-78"/>
              </a:rPr>
              <a:t>تجهيز ثانويه : </a:t>
            </a:r>
            <a:r>
              <a:rPr lang="fa-IR" sz="2000" dirty="0">
                <a:cs typeface="B Nazanin" pitchFamily="2" charset="-78"/>
              </a:rPr>
              <a:t>تجهيز كارگاه بطوركامل انجام مي شود .</a:t>
            </a:r>
          </a:p>
          <a:p>
            <a:pPr marL="342900" indent="-342900" algn="just" rtl="1">
              <a:buFont typeface="Arial" pitchFamily="34" charset="0"/>
              <a:buChar char="•"/>
            </a:pPr>
            <a:r>
              <a:rPr lang="fa-IR" sz="2000" dirty="0">
                <a:cs typeface="B Nazanin" pitchFamily="2" charset="-78"/>
              </a:rPr>
              <a:t>بخش ديگري از عمليات تجهيز با </a:t>
            </a:r>
            <a:r>
              <a:rPr lang="fa-IR" sz="2000" dirty="0" smtClean="0">
                <a:cs typeface="B Nazanin" pitchFamily="2" charset="-78"/>
              </a:rPr>
              <a:t>توجه </a:t>
            </a:r>
            <a:r>
              <a:rPr lang="fa-IR" sz="2000" dirty="0">
                <a:cs typeface="B Nazanin" pitchFamily="2" charset="-78"/>
              </a:rPr>
              <a:t>به ماهيت آنها جنبه مستمر </a:t>
            </a:r>
            <a:r>
              <a:rPr lang="fa-IR" sz="2000" dirty="0" smtClean="0">
                <a:cs typeface="B Nazanin" pitchFamily="2" charset="-78"/>
              </a:rPr>
              <a:t>داشته </a:t>
            </a:r>
            <a:r>
              <a:rPr lang="fa-IR" sz="2000" dirty="0">
                <a:cs typeface="B Nazanin" pitchFamily="2" charset="-78"/>
              </a:rPr>
              <a:t>و ممكن است انجام و تكميل </a:t>
            </a:r>
            <a:r>
              <a:rPr lang="fa-IR" sz="2000" dirty="0" smtClean="0">
                <a:cs typeface="B Nazanin" pitchFamily="2" charset="-78"/>
              </a:rPr>
              <a:t> آنها </a:t>
            </a:r>
            <a:r>
              <a:rPr lang="fa-IR" sz="2000" dirty="0">
                <a:cs typeface="B Nazanin" pitchFamily="2" charset="-78"/>
              </a:rPr>
              <a:t>تا آخر پروژه ادامه </a:t>
            </a:r>
            <a:r>
              <a:rPr lang="fa-IR" sz="2000" dirty="0" smtClean="0">
                <a:cs typeface="B Nazanin" pitchFamily="2" charset="-78"/>
              </a:rPr>
              <a:t>یابد</a:t>
            </a:r>
            <a:r>
              <a:rPr lang="fa-IR" sz="2000" dirty="0">
                <a:cs typeface="B Nazanin" pitchFamily="2" charset="-78"/>
              </a:rPr>
              <a:t>.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1026" name="Picture 2" descr="C:\Users\SAM RAYAN\Desktop\عکس تهیز\تجهیز اولی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5482545" cy="3089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7285" y="1874999"/>
            <a:ext cx="3068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rtl="1">
              <a:buFont typeface="Wingdings" pitchFamily="2" charset="2"/>
              <a:buChar char="q"/>
            </a:pPr>
            <a:r>
              <a:rPr lang="fa-IR" sz="2000" b="1" dirty="0">
                <a:solidFill>
                  <a:srgbClr val="35759D"/>
                </a:solidFill>
              </a:rPr>
              <a:t>ساختمان ها و تسهيلات رفاهي</a:t>
            </a:r>
            <a:endParaRPr lang="en-US" sz="2000" dirty="0">
              <a:solidFill>
                <a:srgbClr val="35759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35038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sz="2000" dirty="0">
                <a:cs typeface="B Nazanin" pitchFamily="2" charset="-78"/>
              </a:rPr>
              <a:t>محدوده تجهيز كارگاه عموما به دوقسمت محدوده كارگاهي و محدوده اداري – مسكوني تقسيم مي شود .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3074" name="Picture 2" descr="C:\Users\SAM RAYAN\Desktop\عکس تهیز\تجهیز کارگاه لامرد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67" y="2802598"/>
            <a:ext cx="4997333" cy="37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Ribbon 5"/>
          <p:cNvSpPr/>
          <p:nvPr/>
        </p:nvSpPr>
        <p:spPr bwMode="auto">
          <a:xfrm>
            <a:off x="1403648" y="-15003"/>
            <a:ext cx="6624736" cy="1368152"/>
          </a:xfrm>
          <a:prstGeom prst="ribbon2">
            <a:avLst/>
          </a:prstGeom>
          <a:ln/>
          <a:effectLst>
            <a:reflection blurRad="6350" stA="52000" endA="300" endPos="35000" dir="5400000" sy="-100000" algn="bl" rotWithShape="0"/>
          </a:effectLst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fa-IR" sz="1800" b="1" dirty="0" smtClean="0">
                <a:cs typeface="B Nazanin" pitchFamily="2" charset="-78"/>
              </a:rPr>
              <a:t>آشنایی با کارگاه های ضروری ساختمانی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242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1556792"/>
            <a:ext cx="5708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itchFamily="2" charset="2"/>
              <a:buChar char="q"/>
            </a:pPr>
            <a:r>
              <a:rPr lang="fa-IR" sz="2000" b="1" dirty="0">
                <a:solidFill>
                  <a:srgbClr val="35759D"/>
                </a:solidFill>
                <a:cs typeface="B Nazanin" pitchFamily="2" charset="-78"/>
              </a:rPr>
              <a:t>تاسیسات پشتیبانی</a:t>
            </a:r>
          </a:p>
          <a:p>
            <a:pPr algn="r" rtl="1">
              <a:buNone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کارگاه بتن سازی مرکزی (بچینگ)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سیلوهای سیمان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تاسیسات سنگ شکن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منبع های آب (صنعتی – شرب)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تصفیه خانه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مراکز آتش نشانی و غیره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</p:txBody>
      </p:sp>
      <p:pic>
        <p:nvPicPr>
          <p:cNvPr id="7170" name="Picture 2" descr="C:\Users\SAM RAYAN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5211">
            <a:off x="439421" y="2819047"/>
            <a:ext cx="4007833" cy="3281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0072" y="4805448"/>
            <a:ext cx="2941265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a-IR" dirty="0"/>
              <a:t>بچینگ بتن آماده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 bwMode="auto">
          <a:xfrm>
            <a:off x="1400566" y="188640"/>
            <a:ext cx="6624736" cy="1368152"/>
          </a:xfrm>
          <a:prstGeom prst="ribbon2">
            <a:avLst/>
          </a:prstGeom>
          <a:solidFill>
            <a:srgbClr val="FF0000"/>
          </a:solidFill>
          <a:ln/>
          <a:effectLst>
            <a:reflection blurRad="6350" stA="52000" endA="300" endPos="35000" dir="5400000" sy="-100000" algn="bl" rotWithShape="0"/>
          </a:effectLst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fa-IR" sz="1800" b="1" dirty="0" smtClean="0">
                <a:cs typeface="B Nazanin" pitchFamily="2" charset="-78"/>
              </a:rPr>
              <a:t>مراحل ساخت ساختمان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952" y="2420888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>
                <a:cs typeface="B Nazanin" pitchFamily="2" charset="-78"/>
              </a:rPr>
              <a:t>مراحل ساخت ساختمان را میتوان از نقطه نظر های گوناگون تقسیم بندی </a:t>
            </a:r>
            <a:r>
              <a:rPr lang="fa-IR" dirty="0" smtClean="0">
                <a:cs typeface="B Nazanin" pitchFamily="2" charset="-78"/>
              </a:rPr>
              <a:t>کرد. </a:t>
            </a:r>
            <a:r>
              <a:rPr lang="fa-IR" dirty="0">
                <a:cs typeface="B Nazanin" pitchFamily="2" charset="-78"/>
              </a:rPr>
              <a:t>به طور کلی برای ساخت سازی طی کردن مراحل زیر الزامیست : </a:t>
            </a:r>
            <a:endParaRPr lang="fa-IR" dirty="0" smtClean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بازدید </a:t>
            </a:r>
            <a:r>
              <a:rPr lang="fa-IR" dirty="0">
                <a:cs typeface="B Nazanin" pitchFamily="2" charset="-78"/>
              </a:rPr>
              <a:t>از زمین و ریشه </a:t>
            </a:r>
            <a:r>
              <a:rPr lang="fa-IR" dirty="0" smtClean="0">
                <a:cs typeface="B Nazanin" pitchFamily="2" charset="-78"/>
              </a:rPr>
              <a:t>کنی، </a:t>
            </a:r>
            <a:r>
              <a:rPr lang="fa-IR" dirty="0">
                <a:cs typeface="B Nazanin" pitchFamily="2" charset="-78"/>
              </a:rPr>
              <a:t>نقشه برداری و پیاده کردن </a:t>
            </a:r>
            <a:r>
              <a:rPr lang="fa-IR" dirty="0" smtClean="0">
                <a:cs typeface="B Nazanin" pitchFamily="2" charset="-78"/>
              </a:rPr>
              <a:t>نقشه، </a:t>
            </a:r>
            <a:r>
              <a:rPr lang="fa-IR" dirty="0">
                <a:cs typeface="B Nazanin" pitchFamily="2" charset="-78"/>
              </a:rPr>
              <a:t>پیاده کردن محل پی ها و شناژ </a:t>
            </a:r>
            <a:r>
              <a:rPr lang="fa-IR" dirty="0" smtClean="0">
                <a:cs typeface="B Nazanin" pitchFamily="2" charset="-78"/>
              </a:rPr>
              <a:t>ها، </a:t>
            </a:r>
            <a:r>
              <a:rPr lang="fa-IR" dirty="0">
                <a:cs typeface="B Nazanin" pitchFamily="2" charset="-78"/>
              </a:rPr>
              <a:t>آرماتور بندی ، قالب </a:t>
            </a:r>
            <a:r>
              <a:rPr lang="fa-IR" dirty="0" smtClean="0">
                <a:cs typeface="B Nazanin" pitchFamily="2" charset="-78"/>
              </a:rPr>
              <a:t>بندی، </a:t>
            </a:r>
            <a:r>
              <a:rPr lang="fa-IR" dirty="0">
                <a:cs typeface="B Nazanin" pitchFamily="2" charset="-78"/>
              </a:rPr>
              <a:t>ساخت </a:t>
            </a:r>
            <a:r>
              <a:rPr lang="fa-IR" dirty="0" smtClean="0">
                <a:cs typeface="B Nazanin" pitchFamily="2" charset="-78"/>
              </a:rPr>
              <a:t>بتن، </a:t>
            </a:r>
            <a:r>
              <a:rPr lang="fa-IR" dirty="0">
                <a:cs typeface="B Nazanin" pitchFamily="2" charset="-78"/>
              </a:rPr>
              <a:t>بتن ریزی ، اجرای به ترتیب ستون ها ، تیر </a:t>
            </a:r>
            <a:r>
              <a:rPr lang="fa-IR" dirty="0" smtClean="0">
                <a:cs typeface="B Nazanin" pitchFamily="2" charset="-78"/>
              </a:rPr>
              <a:t>ها، سقف ها، تاسیاسات ساختمان و نازک کاری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2052" name="Picture 4" descr="Image result for â«ÙØ§Ø² Ø§ÙÙØ Ø§Ø¬Ø±Ø§Û Ø³Ø§Ø²Ù Ø³Ø§Ø®ØªÙØ§Ù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3" y="2276872"/>
            <a:ext cx="40324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1124744"/>
            <a:ext cx="3267241" cy="46166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فاز اول؛ اجرای سازه ساختمان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6626" y="2204864"/>
            <a:ext cx="406072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گرفتن </a:t>
            </a:r>
            <a:r>
              <a:rPr lang="fa-IR" b="1" dirty="0">
                <a:cs typeface="B Nazanin" pitchFamily="2" charset="-78"/>
              </a:rPr>
              <a:t>پروانه </a:t>
            </a:r>
            <a:r>
              <a:rPr lang="fa-IR" b="1" dirty="0" smtClean="0">
                <a:cs typeface="B Nazanin" pitchFamily="2" charset="-78"/>
              </a:rPr>
              <a:t>ساخت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گودبرداری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مقاوم سازی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پیاده کردن پی‌ها و مگر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آرماتوربندی فونداسیون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قالب بندی فونداسیون و بتن ریزی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ساخت و اجرای اسکلت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اجرای سقف</a:t>
            </a:r>
          </a:p>
          <a:p>
            <a:pPr marL="342900" indent="-342900"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دیوار چینی داخلی و خارجی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6" name="Picture 2" descr="Ø³Ø§Ø®Øª Ø³Ø§Ø®ØªÙØ§Ù|ÙØ±ÙØ´Ú¯Ø§Ù Ø§ÛÙØªØ±ÙØªÛ ØªØ¬ÙÛØ²Ø§Øª Ø³Ø§Ø®ØªÙØ§ÙÛ Ø¨Ù ØªØ§Ù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297916" cy="468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a542a8adc1e7f799daebd89c5b4844640259985"/>
</p:tagLst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214DDB"/>
      </a:lt2>
      <a:accent1>
        <a:srgbClr val="49A8FD"/>
      </a:accent1>
      <a:accent2>
        <a:srgbClr val="8C41E1"/>
      </a:accent2>
      <a:accent3>
        <a:srgbClr val="FFFFFF"/>
      </a:accent3>
      <a:accent4>
        <a:srgbClr val="404040"/>
      </a:accent4>
      <a:accent5>
        <a:srgbClr val="B1D1FE"/>
      </a:accent5>
      <a:accent6>
        <a:srgbClr val="7E3ACC"/>
      </a:accent6>
      <a:hlink>
        <a:srgbClr val="FF52C4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327</TotalTime>
  <Words>608</Words>
  <Application>Microsoft Office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powerpoint-template-24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OMID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تجهیز کارگاه و مراحل ساخت ساختمان</dc:title>
  <dc:creator>OMID</dc:creator>
  <dc:description>OMID</dc:description>
  <cp:lastModifiedBy>MRT Pack 24 DVDs</cp:lastModifiedBy>
  <cp:revision>32</cp:revision>
  <dcterms:created xsi:type="dcterms:W3CDTF">2016-02-24T07:26:14Z</dcterms:created>
  <dcterms:modified xsi:type="dcterms:W3CDTF">2019-04-25T10:41:25Z</dcterms:modified>
</cp:coreProperties>
</file>